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82" r:id="rId4"/>
    <p:sldId id="294" r:id="rId5"/>
    <p:sldId id="296" r:id="rId6"/>
    <p:sldId id="297" r:id="rId7"/>
    <p:sldId id="268" r:id="rId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364" autoAdjust="0"/>
  </p:normalViewPr>
  <p:slideViewPr>
    <p:cSldViewPr snapToGrid="0">
      <p:cViewPr>
        <p:scale>
          <a:sx n="55" d="100"/>
          <a:sy n="55" d="100"/>
        </p:scale>
        <p:origin x="2694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F81DA-92AA-4178-A815-7F8B37D5E008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40C20-CA6F-451B-9312-451D2733C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844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C2A9-8630-46E9-BD20-1887F7400D00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51B3-41B0-4526-A287-F31E99054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212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C2A9-8630-46E9-BD20-1887F7400D00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51B3-41B0-4526-A287-F31E99054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553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C2A9-8630-46E9-BD20-1887F7400D00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51B3-41B0-4526-A287-F31E99054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2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C2A9-8630-46E9-BD20-1887F7400D00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51B3-41B0-4526-A287-F31E99054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25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C2A9-8630-46E9-BD20-1887F7400D00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51B3-41B0-4526-A287-F31E99054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03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C2A9-8630-46E9-BD20-1887F7400D00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51B3-41B0-4526-A287-F31E99054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6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C2A9-8630-46E9-BD20-1887F7400D00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51B3-41B0-4526-A287-F31E99054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99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C2A9-8630-46E9-BD20-1887F7400D00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51B3-41B0-4526-A287-F31E99054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2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C2A9-8630-46E9-BD20-1887F7400D00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51B3-41B0-4526-A287-F31E99054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46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C2A9-8630-46E9-BD20-1887F7400D00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51B3-41B0-4526-A287-F31E99054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62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C2A9-8630-46E9-BD20-1887F7400D00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51B3-41B0-4526-A287-F31E99054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10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CC2A9-8630-46E9-BD20-1887F7400D00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351B3-41B0-4526-A287-F31E99054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68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jpeg"/><Relationship Id="rId2" Type="http://schemas.openxmlformats.org/officeDocument/2006/relationships/image" Target="../media/image1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1999" cy="8636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82472"/>
            <a:ext cx="12191999" cy="107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user\Desktop\Моя папка\Благоустройство 2018\встречи с жителями\герб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9395" y="431824"/>
            <a:ext cx="1178878" cy="11788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9395" y="2729190"/>
            <a:ext cx="11044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imes New Roman" panose="02020603050405020304" pitchFamily="18" charset="0"/>
              </a:rPr>
              <a:t>Альбом 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imes New Roman" panose="02020603050405020304" pitchFamily="18" charset="0"/>
              </a:rPr>
              <a:t>благоустроительных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imes New Roman" panose="02020603050405020304" pitchFamily="18" charset="0"/>
              </a:rPr>
              <a:t> решений на дворовой территории по адресу: </a:t>
            </a:r>
            <a:r>
              <a:rPr 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imes New Roman" panose="02020603050405020304" pitchFamily="18" charset="0"/>
              </a:rPr>
              <a:t>Серпуховский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imes New Roman" panose="02020603050405020304" pitchFamily="18" charset="0"/>
              </a:rPr>
              <a:t> пер. 7 стр.1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imes New Roman" panose="02020603050405020304" pitchFamily="18" charset="0"/>
              </a:rPr>
              <a:t>ID </a:t>
            </a:r>
            <a:r>
              <a:rPr lang="ru-RU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7129266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68217" y="6488668"/>
            <a:ext cx="101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1603" y="6329728"/>
            <a:ext cx="78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2024г.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052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8636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82472"/>
            <a:ext cx="12191999" cy="107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905321" y="6464051"/>
            <a:ext cx="101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81075" y="217317"/>
            <a:ext cx="53121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imes New Roman" panose="02020603050405020304" pitchFamily="18" charset="0"/>
              </a:rPr>
              <a:t>Существующая планировка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imes New Roman" panose="02020603050405020304" pitchFamily="18" charset="0"/>
              </a:rPr>
              <a:t>территории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1009" y="2661340"/>
            <a:ext cx="40991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Общая площадь объекта: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7576,61м2</a:t>
            </a: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Площадь МКД: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2289,66м2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Площадь ДТ: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5286,95м2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Год благоустройства: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2016г.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1009" y="2261230"/>
            <a:ext cx="2044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Общие сведения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: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573" y="316880"/>
            <a:ext cx="2825235" cy="1944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8" y="997463"/>
            <a:ext cx="7530091" cy="421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2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8636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82472"/>
            <a:ext cx="12191999" cy="107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05321" y="6464051"/>
            <a:ext cx="101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81663" y="247158"/>
            <a:ext cx="40286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imes New Roman" panose="02020603050405020304" pitchFamily="18" charset="0"/>
              </a:rPr>
              <a:t>Фото существующего положения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018F139-9D27-4BD2-B4A6-D12B466D334D}"/>
              </a:ext>
            </a:extLst>
          </p:cNvPr>
          <p:cNvSpPr/>
          <p:nvPr/>
        </p:nvSpPr>
        <p:spPr>
          <a:xfrm>
            <a:off x="6129531" y="863649"/>
            <a:ext cx="4775790" cy="271127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ФОТО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FCDDAF6-15A1-4174-8CBD-718EB98C072E}"/>
              </a:ext>
            </a:extLst>
          </p:cNvPr>
          <p:cNvSpPr/>
          <p:nvPr/>
        </p:nvSpPr>
        <p:spPr>
          <a:xfrm>
            <a:off x="1224248" y="863649"/>
            <a:ext cx="4774594" cy="271127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ФОТО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1B0F263-C7DB-4CB3-A6E4-7CCB69652B3D}"/>
              </a:ext>
            </a:extLst>
          </p:cNvPr>
          <p:cNvSpPr/>
          <p:nvPr/>
        </p:nvSpPr>
        <p:spPr>
          <a:xfrm>
            <a:off x="1224249" y="3667512"/>
            <a:ext cx="4774593" cy="271127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ФОТО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22D8339-9182-4671-803D-E8D2A294E1AB}"/>
              </a:ext>
            </a:extLst>
          </p:cNvPr>
          <p:cNvSpPr/>
          <p:nvPr/>
        </p:nvSpPr>
        <p:spPr>
          <a:xfrm>
            <a:off x="6129531" y="3662507"/>
            <a:ext cx="4775790" cy="271627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ФОТО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48" y="863648"/>
            <a:ext cx="4774594" cy="27112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531" y="863648"/>
            <a:ext cx="4775790" cy="271127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956" y="3667510"/>
            <a:ext cx="4777366" cy="271127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48" y="3674863"/>
            <a:ext cx="4774594" cy="270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3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8636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61800" y="65503"/>
            <a:ext cx="32976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imes New Roman" panose="02020603050405020304" pitchFamily="18" charset="0"/>
              </a:rPr>
              <a:t>Схема производства работ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82472"/>
            <a:ext cx="12191999" cy="107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992994" y="6479601"/>
            <a:ext cx="101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126" name="Таблица 1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699954"/>
              </p:ext>
            </p:extLst>
          </p:nvPr>
        </p:nvGraphicFramePr>
        <p:xfrm>
          <a:off x="7252320" y="538481"/>
          <a:ext cx="4419785" cy="31726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9747">
                  <a:extLst>
                    <a:ext uri="{9D8B030D-6E8A-4147-A177-3AD203B41FA5}">
                      <a16:colId xmlns:a16="http://schemas.microsoft.com/office/drawing/2014/main" val="3075005342"/>
                    </a:ext>
                  </a:extLst>
                </a:gridCol>
                <a:gridCol w="2334779">
                  <a:extLst>
                    <a:ext uri="{9D8B030D-6E8A-4147-A177-3AD203B41FA5}">
                      <a16:colId xmlns:a16="http://schemas.microsoft.com/office/drawing/2014/main" val="2725091430"/>
                    </a:ext>
                  </a:extLst>
                </a:gridCol>
                <a:gridCol w="664019">
                  <a:extLst>
                    <a:ext uri="{9D8B030D-6E8A-4147-A177-3AD203B41FA5}">
                      <a16:colId xmlns:a16="http://schemas.microsoft.com/office/drawing/2014/main" val="559628557"/>
                    </a:ext>
                  </a:extLst>
                </a:gridCol>
                <a:gridCol w="681240">
                  <a:extLst>
                    <a:ext uri="{9D8B030D-6E8A-4147-A177-3AD203B41FA5}">
                      <a16:colId xmlns:a16="http://schemas.microsoft.com/office/drawing/2014/main" val="3278246546"/>
                    </a:ext>
                  </a:extLst>
                </a:gridCol>
              </a:tblGrid>
              <a:tr h="486083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j-lt"/>
                        </a:rPr>
                        <a:t>Условное обозначение</a:t>
                      </a:r>
                      <a:endParaRPr lang="ru-RU" sz="900" b="1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j-lt"/>
                        </a:rPr>
                        <a:t>Виды работ</a:t>
                      </a:r>
                      <a:endParaRPr lang="ru-RU" sz="900" b="1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j-lt"/>
                        </a:rPr>
                        <a:t>Ед. измерения</a:t>
                      </a:r>
                      <a:endParaRPr lang="ru-RU" sz="900" b="1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j-lt"/>
                        </a:rPr>
                        <a:t>Площадь</a:t>
                      </a:r>
                      <a:endParaRPr lang="ru-RU" sz="900" b="1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280114"/>
                  </a:ext>
                </a:extLst>
              </a:tr>
              <a:tr h="618651">
                <a:tc>
                  <a:txBody>
                    <a:bodyPr/>
                    <a:lstStyle/>
                    <a:p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Ремонт оснований площадок (детские, спортивные, </a:t>
                      </a:r>
                      <a:r>
                        <a:rPr lang="ru-RU" sz="9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воркаут</a:t>
                      </a:r>
                      <a:r>
                        <a:rPr lang="ru-RU" sz="9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) АБП/ Устройство покрытия на детской площадке для детей от 5 лет 4 см (3 см - резина, 1 см - EPDM)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м2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262,0</a:t>
                      </a:r>
                      <a:r>
                        <a:rPr lang="ru-RU" sz="9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/</a:t>
                      </a:r>
                    </a:p>
                    <a:p>
                      <a:pPr algn="ctr"/>
                      <a:r>
                        <a:rPr lang="ru-RU" sz="9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262,0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38656"/>
                  </a:ext>
                </a:extLst>
              </a:tr>
              <a:tr h="486083">
                <a:tc>
                  <a:txBody>
                    <a:bodyPr/>
                    <a:lstStyle/>
                    <a:p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Замена\устройство бортового камня садового(для оснований площадок)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п.м</a:t>
                      </a:r>
                      <a:r>
                        <a:rPr lang="ru-RU" sz="9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.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84,0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863549"/>
                  </a:ext>
                </a:extLst>
              </a:tr>
              <a:tr h="325925">
                <a:tc>
                  <a:txBody>
                    <a:bodyPr/>
                    <a:lstStyle/>
                    <a:p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Ремонт газонов (посевной)</a:t>
                      </a:r>
                      <a:r>
                        <a:rPr lang="ru-RU" sz="9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10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м2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514,3</a:t>
                      </a:r>
                      <a:endParaRPr lang="ru-RU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573327"/>
                  </a:ext>
                </a:extLst>
              </a:tr>
              <a:tr h="486083">
                <a:tc>
                  <a:txBody>
                    <a:bodyPr/>
                    <a:lstStyle/>
                    <a:p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j-lt"/>
                        </a:rPr>
                        <a:t>Устройство МАФ (садовые диваны,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лавки-4, </a:t>
                      </a:r>
                      <a:r>
                        <a:rPr lang="ru-RU" sz="900" dirty="0" smtClean="0">
                          <a:latin typeface="+mj-lt"/>
                        </a:rPr>
                        <a:t>вазоны,</a:t>
                      </a:r>
                      <a:r>
                        <a:rPr lang="ru-RU" sz="9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урны-4, </a:t>
                      </a:r>
                      <a:r>
                        <a:rPr lang="ru-RU" sz="900" dirty="0" smtClean="0">
                          <a:latin typeface="+mj-lt"/>
                        </a:rPr>
                        <a:t>теневые навесы и прочее)/</a:t>
                      </a:r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j-lt"/>
                        </a:rPr>
                        <a:t>шт.</a:t>
                      </a:r>
                    </a:p>
                    <a:p>
                      <a:pPr algn="ctr"/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j-lt"/>
                        </a:rPr>
                        <a:t>8</a:t>
                      </a:r>
                      <a:endParaRPr lang="ru-RU" sz="9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478358"/>
                  </a:ext>
                </a:extLst>
              </a:tr>
              <a:tr h="353515">
                <a:tc>
                  <a:txBody>
                    <a:bodyPr/>
                    <a:lstStyle/>
                    <a:p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j-lt"/>
                        </a:rPr>
                        <a:t>Устройство МАФ (детские формы и игровые городки)</a:t>
                      </a:r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j-lt"/>
                        </a:rPr>
                        <a:t>шт.</a:t>
                      </a:r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j-lt"/>
                        </a:rPr>
                        <a:t>4</a:t>
                      </a:r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502231"/>
                  </a:ext>
                </a:extLst>
              </a:tr>
              <a:tr h="353515">
                <a:tc>
                  <a:txBody>
                    <a:bodyPr/>
                    <a:lstStyle/>
                    <a:p>
                      <a:endParaRPr lang="ru-RU" sz="9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Устройство МАФ (спортивные формы </a:t>
                      </a:r>
                      <a:r>
                        <a:rPr lang="ru-RU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Воркаут</a:t>
                      </a: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2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036409"/>
                  </a:ext>
                </a:extLst>
              </a:tr>
            </a:tbl>
          </a:graphicData>
        </a:graphic>
      </p:graphicFrame>
      <p:sp>
        <p:nvSpPr>
          <p:cNvPr id="127" name="Полилиния 126"/>
          <p:cNvSpPr/>
          <p:nvPr/>
        </p:nvSpPr>
        <p:spPr>
          <a:xfrm>
            <a:off x="7390320" y="1770818"/>
            <a:ext cx="462665" cy="0"/>
          </a:xfrm>
          <a:custGeom>
            <a:avLst/>
            <a:gdLst>
              <a:gd name="connsiteX0" fmla="*/ 0 w 462665"/>
              <a:gd name="connsiteY0" fmla="*/ 0 h 0"/>
              <a:gd name="connsiteX1" fmla="*/ 462665 w 46266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2665">
                <a:moveTo>
                  <a:pt x="0" y="0"/>
                </a:moveTo>
                <a:lnTo>
                  <a:pt x="462665" y="0"/>
                </a:lnTo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/>
          <p:cNvSpPr/>
          <p:nvPr/>
        </p:nvSpPr>
        <p:spPr>
          <a:xfrm>
            <a:off x="7400901" y="2226868"/>
            <a:ext cx="448356" cy="214874"/>
          </a:xfrm>
          <a:prstGeom prst="rect">
            <a:avLst/>
          </a:prstGeom>
          <a:solidFill>
            <a:srgbClr val="00B050">
              <a:alpha val="53000"/>
            </a:srgbClr>
          </a:solidFill>
          <a:ln w="6350">
            <a:solidFill>
              <a:srgbClr val="00B050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7400901" y="1115251"/>
            <a:ext cx="448356" cy="214874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 w="3175">
            <a:solidFill>
              <a:schemeClr val="accent2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Овал 162"/>
          <p:cNvSpPr/>
          <p:nvPr/>
        </p:nvSpPr>
        <p:spPr>
          <a:xfrm>
            <a:off x="7526517" y="2580544"/>
            <a:ext cx="203239" cy="202416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/>
          </a:p>
        </p:txBody>
      </p:sp>
      <p:sp>
        <p:nvSpPr>
          <p:cNvPr id="164" name="Овал 163"/>
          <p:cNvSpPr/>
          <p:nvPr/>
        </p:nvSpPr>
        <p:spPr>
          <a:xfrm>
            <a:off x="7528899" y="3031032"/>
            <a:ext cx="203239" cy="202416"/>
          </a:xfrm>
          <a:prstGeom prst="ellipse">
            <a:avLst/>
          </a:prstGeom>
          <a:solidFill>
            <a:schemeClr val="bg1">
              <a:alpha val="66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/>
          </a:p>
        </p:txBody>
      </p:sp>
      <p:sp>
        <p:nvSpPr>
          <p:cNvPr id="165" name="Овал 164"/>
          <p:cNvSpPr/>
          <p:nvPr/>
        </p:nvSpPr>
        <p:spPr>
          <a:xfrm>
            <a:off x="7529075" y="3415233"/>
            <a:ext cx="203239" cy="202416"/>
          </a:xfrm>
          <a:prstGeom prst="ellipse">
            <a:avLst/>
          </a:prstGeom>
          <a:solidFill>
            <a:schemeClr val="bg1">
              <a:alpha val="66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3752" y="795857"/>
            <a:ext cx="6594718" cy="4225012"/>
          </a:xfrm>
          <a:prstGeom prst="rect">
            <a:avLst/>
          </a:prstGeom>
        </p:spPr>
      </p:pic>
      <p:sp>
        <p:nvSpPr>
          <p:cNvPr id="15" name="Полилиния 14"/>
          <p:cNvSpPr/>
          <p:nvPr/>
        </p:nvSpPr>
        <p:spPr>
          <a:xfrm>
            <a:off x="1404471" y="1027953"/>
            <a:ext cx="2378635" cy="3113741"/>
          </a:xfrm>
          <a:custGeom>
            <a:avLst/>
            <a:gdLst>
              <a:gd name="connsiteX0" fmla="*/ 920376 w 2378635"/>
              <a:gd name="connsiteY0" fmla="*/ 3113741 h 3113741"/>
              <a:gd name="connsiteX1" fmla="*/ 1105647 w 2378635"/>
              <a:gd name="connsiteY1" fmla="*/ 2055906 h 3113741"/>
              <a:gd name="connsiteX2" fmla="*/ 926353 w 2378635"/>
              <a:gd name="connsiteY2" fmla="*/ 1960282 h 3113741"/>
              <a:gd name="connsiteX3" fmla="*/ 776941 w 2378635"/>
              <a:gd name="connsiteY3" fmla="*/ 1810871 h 3113741"/>
              <a:gd name="connsiteX4" fmla="*/ 699247 w 2378635"/>
              <a:gd name="connsiteY4" fmla="*/ 1667435 h 3113741"/>
              <a:gd name="connsiteX5" fmla="*/ 651435 w 2378635"/>
              <a:gd name="connsiteY5" fmla="*/ 1506071 h 3113741"/>
              <a:gd name="connsiteX6" fmla="*/ 651435 w 2378635"/>
              <a:gd name="connsiteY6" fmla="*/ 1296894 h 3113741"/>
              <a:gd name="connsiteX7" fmla="*/ 705223 w 2378635"/>
              <a:gd name="connsiteY7" fmla="*/ 1123576 h 3113741"/>
              <a:gd name="connsiteX8" fmla="*/ 854635 w 2378635"/>
              <a:gd name="connsiteY8" fmla="*/ 980141 h 3113741"/>
              <a:gd name="connsiteX9" fmla="*/ 968188 w 2378635"/>
              <a:gd name="connsiteY9" fmla="*/ 878541 h 3113741"/>
              <a:gd name="connsiteX10" fmla="*/ 1111623 w 2378635"/>
              <a:gd name="connsiteY10" fmla="*/ 824753 h 3113741"/>
              <a:gd name="connsiteX11" fmla="*/ 1314823 w 2378635"/>
              <a:gd name="connsiteY11" fmla="*/ 806823 h 3113741"/>
              <a:gd name="connsiteX12" fmla="*/ 1482164 w 2378635"/>
              <a:gd name="connsiteY12" fmla="*/ 842682 h 3113741"/>
              <a:gd name="connsiteX13" fmla="*/ 1649505 w 2378635"/>
              <a:gd name="connsiteY13" fmla="*/ 926353 h 3113741"/>
              <a:gd name="connsiteX14" fmla="*/ 1751105 w 2378635"/>
              <a:gd name="connsiteY14" fmla="*/ 1010023 h 3113741"/>
              <a:gd name="connsiteX15" fmla="*/ 1816847 w 2378635"/>
              <a:gd name="connsiteY15" fmla="*/ 1099671 h 3113741"/>
              <a:gd name="connsiteX16" fmla="*/ 2378635 w 2378635"/>
              <a:gd name="connsiteY16" fmla="*/ 800847 h 3113741"/>
              <a:gd name="connsiteX17" fmla="*/ 2109694 w 2378635"/>
              <a:gd name="connsiteY17" fmla="*/ 0 h 3113741"/>
              <a:gd name="connsiteX18" fmla="*/ 0 w 2378635"/>
              <a:gd name="connsiteY18" fmla="*/ 782918 h 3113741"/>
              <a:gd name="connsiteX19" fmla="*/ 286870 w 2378635"/>
              <a:gd name="connsiteY19" fmla="*/ 1529976 h 3113741"/>
              <a:gd name="connsiteX20" fmla="*/ 382494 w 2378635"/>
              <a:gd name="connsiteY20" fmla="*/ 1649506 h 3113741"/>
              <a:gd name="connsiteX21" fmla="*/ 920376 w 2378635"/>
              <a:gd name="connsiteY21" fmla="*/ 3113741 h 311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78635" h="3113741">
                <a:moveTo>
                  <a:pt x="920376" y="3113741"/>
                </a:moveTo>
                <a:lnTo>
                  <a:pt x="1105647" y="2055906"/>
                </a:lnTo>
                <a:lnTo>
                  <a:pt x="926353" y="1960282"/>
                </a:lnTo>
                <a:lnTo>
                  <a:pt x="776941" y="1810871"/>
                </a:lnTo>
                <a:lnTo>
                  <a:pt x="699247" y="1667435"/>
                </a:lnTo>
                <a:lnTo>
                  <a:pt x="651435" y="1506071"/>
                </a:lnTo>
                <a:lnTo>
                  <a:pt x="651435" y="1296894"/>
                </a:lnTo>
                <a:lnTo>
                  <a:pt x="705223" y="1123576"/>
                </a:lnTo>
                <a:lnTo>
                  <a:pt x="854635" y="980141"/>
                </a:lnTo>
                <a:lnTo>
                  <a:pt x="968188" y="878541"/>
                </a:lnTo>
                <a:lnTo>
                  <a:pt x="1111623" y="824753"/>
                </a:lnTo>
                <a:lnTo>
                  <a:pt x="1314823" y="806823"/>
                </a:lnTo>
                <a:lnTo>
                  <a:pt x="1482164" y="842682"/>
                </a:lnTo>
                <a:lnTo>
                  <a:pt x="1649505" y="926353"/>
                </a:lnTo>
                <a:lnTo>
                  <a:pt x="1751105" y="1010023"/>
                </a:lnTo>
                <a:lnTo>
                  <a:pt x="1816847" y="1099671"/>
                </a:lnTo>
                <a:lnTo>
                  <a:pt x="2378635" y="800847"/>
                </a:lnTo>
                <a:lnTo>
                  <a:pt x="2109694" y="0"/>
                </a:lnTo>
                <a:lnTo>
                  <a:pt x="0" y="782918"/>
                </a:lnTo>
                <a:lnTo>
                  <a:pt x="286870" y="1529976"/>
                </a:lnTo>
                <a:lnTo>
                  <a:pt x="382494" y="1649506"/>
                </a:lnTo>
                <a:lnTo>
                  <a:pt x="920376" y="3113741"/>
                </a:lnTo>
                <a:close/>
              </a:path>
            </a:pathLst>
          </a:custGeom>
          <a:solidFill>
            <a:srgbClr val="00B050">
              <a:alpha val="53000"/>
            </a:srgbClr>
          </a:solidFill>
          <a:ln w="6350">
            <a:solidFill>
              <a:srgbClr val="00B050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2498165" y="1966259"/>
            <a:ext cx="1518023" cy="2079812"/>
          </a:xfrm>
          <a:custGeom>
            <a:avLst/>
            <a:gdLst>
              <a:gd name="connsiteX0" fmla="*/ 143435 w 1518023"/>
              <a:gd name="connsiteY0" fmla="*/ 1159435 h 2079812"/>
              <a:gd name="connsiteX1" fmla="*/ 0 w 1518023"/>
              <a:gd name="connsiteY1" fmla="*/ 2079812 h 2079812"/>
              <a:gd name="connsiteX2" fmla="*/ 968188 w 1518023"/>
              <a:gd name="connsiteY2" fmla="*/ 1512047 h 2079812"/>
              <a:gd name="connsiteX3" fmla="*/ 1195294 w 1518023"/>
              <a:gd name="connsiteY3" fmla="*/ 1338729 h 2079812"/>
              <a:gd name="connsiteX4" fmla="*/ 1380564 w 1518023"/>
              <a:gd name="connsiteY4" fmla="*/ 1093694 h 2079812"/>
              <a:gd name="connsiteX5" fmla="*/ 1452282 w 1518023"/>
              <a:gd name="connsiteY5" fmla="*/ 890494 h 2079812"/>
              <a:gd name="connsiteX6" fmla="*/ 1518023 w 1518023"/>
              <a:gd name="connsiteY6" fmla="*/ 555812 h 2079812"/>
              <a:gd name="connsiteX7" fmla="*/ 1344706 w 1518023"/>
              <a:gd name="connsiteY7" fmla="*/ 0 h 2079812"/>
              <a:gd name="connsiteX8" fmla="*/ 794870 w 1518023"/>
              <a:gd name="connsiteY8" fmla="*/ 292847 h 2079812"/>
              <a:gd name="connsiteX9" fmla="*/ 824753 w 1518023"/>
              <a:gd name="connsiteY9" fmla="*/ 448235 h 2079812"/>
              <a:gd name="connsiteX10" fmla="*/ 824753 w 1518023"/>
              <a:gd name="connsiteY10" fmla="*/ 567765 h 2079812"/>
              <a:gd name="connsiteX11" fmla="*/ 944282 w 1518023"/>
              <a:gd name="connsiteY11" fmla="*/ 585694 h 2079812"/>
              <a:gd name="connsiteX12" fmla="*/ 950259 w 1518023"/>
              <a:gd name="connsiteY12" fmla="*/ 519953 h 2079812"/>
              <a:gd name="connsiteX13" fmla="*/ 1380564 w 1518023"/>
              <a:gd name="connsiteY13" fmla="*/ 555812 h 2079812"/>
              <a:gd name="connsiteX14" fmla="*/ 1362635 w 1518023"/>
              <a:gd name="connsiteY14" fmla="*/ 800847 h 2079812"/>
              <a:gd name="connsiteX15" fmla="*/ 938306 w 1518023"/>
              <a:gd name="connsiteY15" fmla="*/ 776941 h 2079812"/>
              <a:gd name="connsiteX16" fmla="*/ 950259 w 1518023"/>
              <a:gd name="connsiteY16" fmla="*/ 693270 h 2079812"/>
              <a:gd name="connsiteX17" fmla="*/ 818776 w 1518023"/>
              <a:gd name="connsiteY17" fmla="*/ 675341 h 2079812"/>
              <a:gd name="connsiteX18" fmla="*/ 800847 w 1518023"/>
              <a:gd name="connsiteY18" fmla="*/ 788894 h 2079812"/>
              <a:gd name="connsiteX19" fmla="*/ 681317 w 1518023"/>
              <a:gd name="connsiteY19" fmla="*/ 950259 h 2079812"/>
              <a:gd name="connsiteX20" fmla="*/ 519953 w 1518023"/>
              <a:gd name="connsiteY20" fmla="*/ 1063812 h 2079812"/>
              <a:gd name="connsiteX21" fmla="*/ 346635 w 1518023"/>
              <a:gd name="connsiteY21" fmla="*/ 1135529 h 2079812"/>
              <a:gd name="connsiteX22" fmla="*/ 484094 w 1518023"/>
              <a:gd name="connsiteY22" fmla="*/ 1398494 h 2079812"/>
              <a:gd name="connsiteX23" fmla="*/ 687294 w 1518023"/>
              <a:gd name="connsiteY23" fmla="*/ 1278965 h 2079812"/>
              <a:gd name="connsiteX24" fmla="*/ 621553 w 1518023"/>
              <a:gd name="connsiteY24" fmla="*/ 1147482 h 2079812"/>
              <a:gd name="connsiteX25" fmla="*/ 412376 w 1518023"/>
              <a:gd name="connsiteY25" fmla="*/ 1278965 h 2079812"/>
              <a:gd name="connsiteX26" fmla="*/ 346635 w 1518023"/>
              <a:gd name="connsiteY26" fmla="*/ 1129553 h 2079812"/>
              <a:gd name="connsiteX27" fmla="*/ 245035 w 1518023"/>
              <a:gd name="connsiteY27" fmla="*/ 1147482 h 2079812"/>
              <a:gd name="connsiteX28" fmla="*/ 143435 w 1518023"/>
              <a:gd name="connsiteY28" fmla="*/ 1159435 h 207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18023" h="2079812">
                <a:moveTo>
                  <a:pt x="143435" y="1159435"/>
                </a:moveTo>
                <a:lnTo>
                  <a:pt x="0" y="2079812"/>
                </a:lnTo>
                <a:lnTo>
                  <a:pt x="968188" y="1512047"/>
                </a:lnTo>
                <a:lnTo>
                  <a:pt x="1195294" y="1338729"/>
                </a:lnTo>
                <a:lnTo>
                  <a:pt x="1380564" y="1093694"/>
                </a:lnTo>
                <a:lnTo>
                  <a:pt x="1452282" y="890494"/>
                </a:lnTo>
                <a:lnTo>
                  <a:pt x="1518023" y="555812"/>
                </a:lnTo>
                <a:lnTo>
                  <a:pt x="1344706" y="0"/>
                </a:lnTo>
                <a:lnTo>
                  <a:pt x="794870" y="292847"/>
                </a:lnTo>
                <a:lnTo>
                  <a:pt x="824753" y="448235"/>
                </a:lnTo>
                <a:lnTo>
                  <a:pt x="824753" y="567765"/>
                </a:lnTo>
                <a:lnTo>
                  <a:pt x="944282" y="585694"/>
                </a:lnTo>
                <a:lnTo>
                  <a:pt x="950259" y="519953"/>
                </a:lnTo>
                <a:lnTo>
                  <a:pt x="1380564" y="555812"/>
                </a:lnTo>
                <a:lnTo>
                  <a:pt x="1362635" y="800847"/>
                </a:lnTo>
                <a:lnTo>
                  <a:pt x="938306" y="776941"/>
                </a:lnTo>
                <a:lnTo>
                  <a:pt x="950259" y="693270"/>
                </a:lnTo>
                <a:lnTo>
                  <a:pt x="818776" y="675341"/>
                </a:lnTo>
                <a:lnTo>
                  <a:pt x="800847" y="788894"/>
                </a:lnTo>
                <a:lnTo>
                  <a:pt x="681317" y="950259"/>
                </a:lnTo>
                <a:lnTo>
                  <a:pt x="519953" y="1063812"/>
                </a:lnTo>
                <a:lnTo>
                  <a:pt x="346635" y="1135529"/>
                </a:lnTo>
                <a:lnTo>
                  <a:pt x="484094" y="1398494"/>
                </a:lnTo>
                <a:lnTo>
                  <a:pt x="687294" y="1278965"/>
                </a:lnTo>
                <a:lnTo>
                  <a:pt x="621553" y="1147482"/>
                </a:lnTo>
                <a:lnTo>
                  <a:pt x="412376" y="1278965"/>
                </a:lnTo>
                <a:lnTo>
                  <a:pt x="346635" y="1129553"/>
                </a:lnTo>
                <a:lnTo>
                  <a:pt x="245035" y="1147482"/>
                </a:lnTo>
                <a:lnTo>
                  <a:pt x="143435" y="1159435"/>
                </a:lnTo>
                <a:close/>
              </a:path>
            </a:pathLst>
          </a:custGeom>
          <a:solidFill>
            <a:srgbClr val="00B050">
              <a:alpha val="53000"/>
            </a:srgbClr>
          </a:solidFill>
          <a:ln w="6350">
            <a:solidFill>
              <a:srgbClr val="00B050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3315499" y="2490621"/>
            <a:ext cx="559511" cy="281354"/>
          </a:xfrm>
          <a:custGeom>
            <a:avLst/>
            <a:gdLst>
              <a:gd name="connsiteX0" fmla="*/ 3198 w 559511"/>
              <a:gd name="connsiteY0" fmla="*/ 38366 h 281354"/>
              <a:gd name="connsiteX1" fmla="*/ 0 w 559511"/>
              <a:gd name="connsiteY1" fmla="*/ 156663 h 281354"/>
              <a:gd name="connsiteX2" fmla="*/ 127888 w 559511"/>
              <a:gd name="connsiteY2" fmla="*/ 163057 h 281354"/>
              <a:gd name="connsiteX3" fmla="*/ 124691 w 559511"/>
              <a:gd name="connsiteY3" fmla="*/ 249382 h 281354"/>
              <a:gd name="connsiteX4" fmla="*/ 543525 w 559511"/>
              <a:gd name="connsiteY4" fmla="*/ 281354 h 281354"/>
              <a:gd name="connsiteX5" fmla="*/ 559511 w 559511"/>
              <a:gd name="connsiteY5" fmla="*/ 25578 h 281354"/>
              <a:gd name="connsiteX6" fmla="*/ 131086 w 559511"/>
              <a:gd name="connsiteY6" fmla="*/ 0 h 281354"/>
              <a:gd name="connsiteX7" fmla="*/ 127888 w 559511"/>
              <a:gd name="connsiteY7" fmla="*/ 54352 h 281354"/>
              <a:gd name="connsiteX8" fmla="*/ 3198 w 559511"/>
              <a:gd name="connsiteY8" fmla="*/ 38366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511" h="281354">
                <a:moveTo>
                  <a:pt x="3198" y="38366"/>
                </a:moveTo>
                <a:lnTo>
                  <a:pt x="0" y="156663"/>
                </a:lnTo>
                <a:lnTo>
                  <a:pt x="127888" y="163057"/>
                </a:lnTo>
                <a:lnTo>
                  <a:pt x="124691" y="249382"/>
                </a:lnTo>
                <a:lnTo>
                  <a:pt x="543525" y="281354"/>
                </a:lnTo>
                <a:lnTo>
                  <a:pt x="559511" y="25578"/>
                </a:lnTo>
                <a:lnTo>
                  <a:pt x="131086" y="0"/>
                </a:lnTo>
                <a:lnTo>
                  <a:pt x="127888" y="54352"/>
                </a:lnTo>
                <a:lnTo>
                  <a:pt x="3198" y="38366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9808007">
            <a:off x="2934455" y="3169840"/>
            <a:ext cx="234822" cy="137564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 rot="8371234">
            <a:off x="2061610" y="1840496"/>
            <a:ext cx="1255294" cy="1286051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Овал 153"/>
          <p:cNvSpPr/>
          <p:nvPr/>
        </p:nvSpPr>
        <p:spPr>
          <a:xfrm>
            <a:off x="2836642" y="2441742"/>
            <a:ext cx="220257" cy="218027"/>
          </a:xfrm>
          <a:prstGeom prst="ellipse">
            <a:avLst/>
          </a:prstGeom>
          <a:solidFill>
            <a:schemeClr val="bg1">
              <a:alpha val="66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1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58" name="Овал 157"/>
          <p:cNvSpPr/>
          <p:nvPr/>
        </p:nvSpPr>
        <p:spPr>
          <a:xfrm>
            <a:off x="2480244" y="1906759"/>
            <a:ext cx="220257" cy="218027"/>
          </a:xfrm>
          <a:prstGeom prst="ellipse">
            <a:avLst/>
          </a:prstGeom>
          <a:solidFill>
            <a:schemeClr val="bg1">
              <a:alpha val="66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2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59" name="Овал 158"/>
          <p:cNvSpPr/>
          <p:nvPr/>
        </p:nvSpPr>
        <p:spPr>
          <a:xfrm>
            <a:off x="2186004" y="2187138"/>
            <a:ext cx="220257" cy="218027"/>
          </a:xfrm>
          <a:prstGeom prst="ellipse">
            <a:avLst/>
          </a:prstGeom>
          <a:solidFill>
            <a:schemeClr val="bg1">
              <a:alpha val="66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3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60" name="Овал 159"/>
          <p:cNvSpPr/>
          <p:nvPr/>
        </p:nvSpPr>
        <p:spPr>
          <a:xfrm>
            <a:off x="2915796" y="1646591"/>
            <a:ext cx="220257" cy="218027"/>
          </a:xfrm>
          <a:prstGeom prst="ellipse">
            <a:avLst/>
          </a:prstGeom>
          <a:solidFill>
            <a:schemeClr val="bg1">
              <a:alpha val="66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4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61" name="Овал 160"/>
          <p:cNvSpPr/>
          <p:nvPr/>
        </p:nvSpPr>
        <p:spPr>
          <a:xfrm>
            <a:off x="2108669" y="2516250"/>
            <a:ext cx="220257" cy="218027"/>
          </a:xfrm>
          <a:prstGeom prst="ellipse">
            <a:avLst/>
          </a:prstGeom>
          <a:solidFill>
            <a:schemeClr val="bg1">
              <a:alpha val="66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8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1" name="Овал 170"/>
          <p:cNvSpPr/>
          <p:nvPr/>
        </p:nvSpPr>
        <p:spPr>
          <a:xfrm>
            <a:off x="2205499" y="2696334"/>
            <a:ext cx="220257" cy="218027"/>
          </a:xfrm>
          <a:prstGeom prst="ellipse">
            <a:avLst/>
          </a:prstGeom>
          <a:solidFill>
            <a:schemeClr val="bg1">
              <a:alpha val="66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7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3" name="Овал 172"/>
          <p:cNvSpPr/>
          <p:nvPr/>
        </p:nvSpPr>
        <p:spPr>
          <a:xfrm>
            <a:off x="2850319" y="1919909"/>
            <a:ext cx="220257" cy="218027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л</a:t>
            </a:r>
            <a:endParaRPr lang="ru-RU" sz="1600" dirty="0"/>
          </a:p>
        </p:txBody>
      </p:sp>
      <p:sp>
        <p:nvSpPr>
          <p:cNvPr id="175" name="Овал 174"/>
          <p:cNvSpPr/>
          <p:nvPr/>
        </p:nvSpPr>
        <p:spPr>
          <a:xfrm>
            <a:off x="2616385" y="2902479"/>
            <a:ext cx="220257" cy="218027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л</a:t>
            </a:r>
            <a:endParaRPr lang="ru-RU" sz="1600" dirty="0"/>
          </a:p>
        </p:txBody>
      </p:sp>
      <p:sp>
        <p:nvSpPr>
          <p:cNvPr id="31" name="Овал 30"/>
          <p:cNvSpPr/>
          <p:nvPr/>
        </p:nvSpPr>
        <p:spPr>
          <a:xfrm>
            <a:off x="2969509" y="2015772"/>
            <a:ext cx="220257" cy="218027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</a:t>
            </a:r>
            <a:endParaRPr lang="ru-RU" sz="1600" dirty="0"/>
          </a:p>
        </p:txBody>
      </p:sp>
      <p:sp>
        <p:nvSpPr>
          <p:cNvPr id="33" name="Овал 32"/>
          <p:cNvSpPr/>
          <p:nvPr/>
        </p:nvSpPr>
        <p:spPr>
          <a:xfrm>
            <a:off x="2740190" y="2872729"/>
            <a:ext cx="220257" cy="218027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</a:t>
            </a:r>
            <a:endParaRPr lang="ru-RU" sz="1600" dirty="0"/>
          </a:p>
        </p:txBody>
      </p:sp>
      <p:sp>
        <p:nvSpPr>
          <p:cNvPr id="29" name="Овал 28"/>
          <p:cNvSpPr/>
          <p:nvPr/>
        </p:nvSpPr>
        <p:spPr>
          <a:xfrm>
            <a:off x="2273990" y="1912292"/>
            <a:ext cx="220257" cy="218027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л</a:t>
            </a:r>
            <a:endParaRPr lang="ru-RU" sz="1600" dirty="0"/>
          </a:p>
        </p:txBody>
      </p:sp>
      <p:sp>
        <p:nvSpPr>
          <p:cNvPr id="30" name="Овал 29"/>
          <p:cNvSpPr/>
          <p:nvPr/>
        </p:nvSpPr>
        <p:spPr>
          <a:xfrm>
            <a:off x="3046271" y="2662961"/>
            <a:ext cx="220257" cy="218027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л</a:t>
            </a:r>
            <a:endParaRPr lang="ru-RU" sz="1600" dirty="0"/>
          </a:p>
        </p:txBody>
      </p:sp>
      <p:sp>
        <p:nvSpPr>
          <p:cNvPr id="32" name="Овал 31"/>
          <p:cNvSpPr/>
          <p:nvPr/>
        </p:nvSpPr>
        <p:spPr>
          <a:xfrm>
            <a:off x="3105559" y="2524198"/>
            <a:ext cx="220257" cy="218027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</a:t>
            </a:r>
            <a:endParaRPr lang="ru-RU" sz="1600" dirty="0"/>
          </a:p>
        </p:txBody>
      </p:sp>
      <p:sp>
        <p:nvSpPr>
          <p:cNvPr id="34" name="Овал 33"/>
          <p:cNvSpPr/>
          <p:nvPr/>
        </p:nvSpPr>
        <p:spPr>
          <a:xfrm>
            <a:off x="2168237" y="2015215"/>
            <a:ext cx="220257" cy="218027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82564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8636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82472"/>
            <a:ext cx="12191999" cy="107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92994" y="6479601"/>
            <a:ext cx="101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63370" y="247158"/>
            <a:ext cx="30652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imes New Roman" panose="02020603050405020304" pitchFamily="18" charset="0"/>
              </a:rPr>
              <a:t>Схема размещения МАФ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5" name="Рисунок 12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04746" y="754480"/>
            <a:ext cx="8050924" cy="5743125"/>
          </a:xfrm>
          <a:prstGeom prst="rect">
            <a:avLst/>
          </a:prstGeom>
        </p:spPr>
      </p:pic>
      <p:sp>
        <p:nvSpPr>
          <p:cNvPr id="126" name="Овал 125"/>
          <p:cNvSpPr/>
          <p:nvPr/>
        </p:nvSpPr>
        <p:spPr>
          <a:xfrm>
            <a:off x="4109544" y="1056535"/>
            <a:ext cx="5171853" cy="512632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рямоугольник 126"/>
          <p:cNvSpPr/>
          <p:nvPr/>
        </p:nvSpPr>
        <p:spPr>
          <a:xfrm>
            <a:off x="9281397" y="3404027"/>
            <a:ext cx="454274" cy="468726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/>
          <p:cNvSpPr/>
          <p:nvPr/>
        </p:nvSpPr>
        <p:spPr>
          <a:xfrm>
            <a:off x="9735671" y="3173506"/>
            <a:ext cx="1813432" cy="914400"/>
          </a:xfrm>
          <a:prstGeom prst="rect">
            <a:avLst/>
          </a:prstGeom>
          <a:solidFill>
            <a:schemeClr val="accent2">
              <a:alpha val="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Теннисный стол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9" name="Стрелка вправо 128"/>
          <p:cNvSpPr/>
          <p:nvPr/>
        </p:nvSpPr>
        <p:spPr>
          <a:xfrm rot="16200000">
            <a:off x="6251718" y="6151974"/>
            <a:ext cx="510988" cy="376517"/>
          </a:xfrm>
          <a:prstGeom prst="rightArrow">
            <a:avLst/>
          </a:prstGeom>
          <a:solidFill>
            <a:schemeClr val="accent2">
              <a:lumMod val="50000"/>
              <a:alpha val="16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Стрелка вправо 129"/>
          <p:cNvSpPr/>
          <p:nvPr/>
        </p:nvSpPr>
        <p:spPr>
          <a:xfrm rot="8343130">
            <a:off x="8799271" y="1867579"/>
            <a:ext cx="510988" cy="376517"/>
          </a:xfrm>
          <a:prstGeom prst="rightArrow">
            <a:avLst/>
          </a:prstGeom>
          <a:solidFill>
            <a:schemeClr val="accent2">
              <a:lumMod val="50000"/>
              <a:alpha val="16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4109544" y="6497605"/>
            <a:ext cx="51718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6626314" y="6265802"/>
            <a:ext cx="97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D=17</a:t>
            </a:r>
            <a:r>
              <a:rPr lang="ru-RU" sz="1400" dirty="0" smtClean="0">
                <a:latin typeface="+mj-lt"/>
              </a:rPr>
              <a:t>,00м.</a:t>
            </a:r>
            <a:endParaRPr lang="ru-RU" sz="1400" dirty="0">
              <a:latin typeface="+mj-lt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0365761" y="4016049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+mj-lt"/>
              </a:rPr>
              <a:t>6,00м.</a:t>
            </a:r>
            <a:endParaRPr lang="ru-RU" sz="1400" dirty="0">
              <a:latin typeface="+mj-lt"/>
            </a:endParaRPr>
          </a:p>
        </p:txBody>
      </p:sp>
      <p:sp>
        <p:nvSpPr>
          <p:cNvPr id="134" name="TextBox 133"/>
          <p:cNvSpPr txBox="1"/>
          <p:nvPr/>
        </p:nvSpPr>
        <p:spPr>
          <a:xfrm rot="16200000">
            <a:off x="11365989" y="3484501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+mj-lt"/>
              </a:rPr>
              <a:t>3,00м.</a:t>
            </a:r>
            <a:endParaRPr lang="ru-RU" sz="1400" dirty="0">
              <a:latin typeface="+mj-lt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9182419" y="3829189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+mj-lt"/>
              </a:rPr>
              <a:t>1,50м.</a:t>
            </a:r>
            <a:endParaRPr lang="ru-RU" sz="1400" dirty="0">
              <a:latin typeface="+mj-lt"/>
            </a:endParaRPr>
          </a:p>
        </p:txBody>
      </p:sp>
      <p:pic>
        <p:nvPicPr>
          <p:cNvPr id="136" name="Рисунок 13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36037">
            <a:off x="5553675" y="1742400"/>
            <a:ext cx="4012414" cy="3916500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489387">
            <a:off x="5617251" y="425626"/>
            <a:ext cx="1333542" cy="2941534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126679">
            <a:off x="3836954" y="2764774"/>
            <a:ext cx="2165342" cy="1422939"/>
          </a:xfrm>
          <a:prstGeom prst="rect">
            <a:avLst/>
          </a:prstGeom>
        </p:spPr>
      </p:pic>
      <p:sp>
        <p:nvSpPr>
          <p:cNvPr id="144" name="Овал 143"/>
          <p:cNvSpPr/>
          <p:nvPr/>
        </p:nvSpPr>
        <p:spPr>
          <a:xfrm>
            <a:off x="6975378" y="3800157"/>
            <a:ext cx="367146" cy="365840"/>
          </a:xfrm>
          <a:prstGeom prst="ellipse">
            <a:avLst/>
          </a:prstGeom>
          <a:solidFill>
            <a:schemeClr val="bg1">
              <a:lumMod val="85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5" name="Овал 144"/>
          <p:cNvSpPr/>
          <p:nvPr/>
        </p:nvSpPr>
        <p:spPr>
          <a:xfrm>
            <a:off x="5907538" y="1716488"/>
            <a:ext cx="367146" cy="365840"/>
          </a:xfrm>
          <a:prstGeom prst="ellipse">
            <a:avLst/>
          </a:prstGeom>
          <a:solidFill>
            <a:schemeClr val="bg1">
              <a:lumMod val="85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6" name="Овал 145"/>
          <p:cNvSpPr/>
          <p:nvPr/>
        </p:nvSpPr>
        <p:spPr>
          <a:xfrm>
            <a:off x="4367613" y="3593037"/>
            <a:ext cx="367146" cy="365840"/>
          </a:xfrm>
          <a:prstGeom prst="ellipse">
            <a:avLst/>
          </a:prstGeom>
          <a:solidFill>
            <a:schemeClr val="bg1">
              <a:lumMod val="85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7" name="Овал 146"/>
          <p:cNvSpPr/>
          <p:nvPr/>
        </p:nvSpPr>
        <p:spPr>
          <a:xfrm>
            <a:off x="8195146" y="1639975"/>
            <a:ext cx="367146" cy="365840"/>
          </a:xfrm>
          <a:prstGeom prst="ellipse">
            <a:avLst/>
          </a:prstGeom>
          <a:solidFill>
            <a:schemeClr val="bg1">
              <a:lumMod val="85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6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9" name="Рисунок 148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1976333">
            <a:off x="7740506" y="1369744"/>
            <a:ext cx="536412" cy="339347"/>
          </a:xfrm>
          <a:prstGeom prst="rect">
            <a:avLst/>
          </a:prstGeom>
        </p:spPr>
      </p:pic>
      <p:sp>
        <p:nvSpPr>
          <p:cNvPr id="151" name="Овал 150"/>
          <p:cNvSpPr/>
          <p:nvPr/>
        </p:nvSpPr>
        <p:spPr>
          <a:xfrm>
            <a:off x="7806323" y="1389425"/>
            <a:ext cx="367146" cy="365840"/>
          </a:xfrm>
          <a:prstGeom prst="ellipse">
            <a:avLst/>
          </a:prstGeom>
          <a:solidFill>
            <a:schemeClr val="bg1">
              <a:lumMod val="85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3" name="Рисунок 15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17777509">
            <a:off x="8914080" y="4413464"/>
            <a:ext cx="207488" cy="219458"/>
          </a:xfrm>
          <a:prstGeom prst="rect">
            <a:avLst/>
          </a:prstGeom>
        </p:spPr>
      </p:pic>
      <p:pic>
        <p:nvPicPr>
          <p:cNvPr id="156" name="Рисунок 15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913475">
            <a:off x="3343929" y="234837"/>
            <a:ext cx="1898072" cy="1740162"/>
          </a:xfrm>
          <a:prstGeom prst="rect">
            <a:avLst/>
          </a:prstGeom>
        </p:spPr>
      </p:pic>
      <p:sp>
        <p:nvSpPr>
          <p:cNvPr id="157" name="Овал 156"/>
          <p:cNvSpPr/>
          <p:nvPr/>
        </p:nvSpPr>
        <p:spPr>
          <a:xfrm>
            <a:off x="4149526" y="1097822"/>
            <a:ext cx="367146" cy="365840"/>
          </a:xfrm>
          <a:prstGeom prst="ellipse">
            <a:avLst/>
          </a:prstGeom>
          <a:solidFill>
            <a:schemeClr val="bg1">
              <a:lumMod val="85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8" name="Picture 359" descr="Площадка">
            <a:extLst>
              <a:ext uri="{FF2B5EF4-FFF2-40B4-BE49-F238E27FC236}">
                <a16:creationId xmlns:a16="http://schemas.microsoft.com/office/drawing/2014/main" id="{00000000-0008-0000-0000-00006705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979983">
            <a:off x="4485787" y="4547848"/>
            <a:ext cx="1088401" cy="111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9" name="Picture 359" descr="Площадка">
            <a:extLst>
              <a:ext uri="{FF2B5EF4-FFF2-40B4-BE49-F238E27FC236}">
                <a16:creationId xmlns:a16="http://schemas.microsoft.com/office/drawing/2014/main" id="{00000000-0008-0000-0000-00006705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52791">
            <a:off x="5304554" y="5164242"/>
            <a:ext cx="1088401" cy="111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0" name="Овал 159"/>
          <p:cNvSpPr/>
          <p:nvPr/>
        </p:nvSpPr>
        <p:spPr>
          <a:xfrm>
            <a:off x="5588672" y="5418651"/>
            <a:ext cx="367146" cy="365840"/>
          </a:xfrm>
          <a:prstGeom prst="ellipse">
            <a:avLst/>
          </a:prstGeom>
          <a:solidFill>
            <a:schemeClr val="bg1">
              <a:lumMod val="85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1" name="Овал 160"/>
          <p:cNvSpPr/>
          <p:nvPr/>
        </p:nvSpPr>
        <p:spPr>
          <a:xfrm>
            <a:off x="4818465" y="4767382"/>
            <a:ext cx="367146" cy="365840"/>
          </a:xfrm>
          <a:prstGeom prst="ellipse">
            <a:avLst/>
          </a:prstGeom>
          <a:solidFill>
            <a:schemeClr val="bg1">
              <a:lumMod val="85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221674" y="715220"/>
            <a:ext cx="1697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Песочница на газон</a:t>
            </a:r>
            <a:endParaRPr lang="ru-RU" sz="1400" dirty="0"/>
          </a:p>
        </p:txBody>
      </p:sp>
      <p:sp>
        <p:nvSpPr>
          <p:cNvPr id="165" name="Прямоугольник 164"/>
          <p:cNvSpPr/>
          <p:nvPr/>
        </p:nvSpPr>
        <p:spPr>
          <a:xfrm rot="2616186">
            <a:off x="9776227" y="5814991"/>
            <a:ext cx="597256" cy="9144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турник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112917"/>
              </p:ext>
            </p:extLst>
          </p:nvPr>
        </p:nvGraphicFramePr>
        <p:xfrm>
          <a:off x="213240" y="754480"/>
          <a:ext cx="3390817" cy="53123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54">
                  <a:extLst>
                    <a:ext uri="{9D8B030D-6E8A-4147-A177-3AD203B41FA5}">
                      <a16:colId xmlns:a16="http://schemas.microsoft.com/office/drawing/2014/main" val="3075005342"/>
                    </a:ext>
                  </a:extLst>
                </a:gridCol>
                <a:gridCol w="837633">
                  <a:extLst>
                    <a:ext uri="{9D8B030D-6E8A-4147-A177-3AD203B41FA5}">
                      <a16:colId xmlns:a16="http://schemas.microsoft.com/office/drawing/2014/main" val="2725091430"/>
                    </a:ext>
                  </a:extLst>
                </a:gridCol>
                <a:gridCol w="713698">
                  <a:extLst>
                    <a:ext uri="{9D8B030D-6E8A-4147-A177-3AD203B41FA5}">
                      <a16:colId xmlns:a16="http://schemas.microsoft.com/office/drawing/2014/main" val="559628557"/>
                    </a:ext>
                  </a:extLst>
                </a:gridCol>
                <a:gridCol w="534907">
                  <a:extLst>
                    <a:ext uri="{9D8B030D-6E8A-4147-A177-3AD203B41FA5}">
                      <a16:colId xmlns:a16="http://schemas.microsoft.com/office/drawing/2014/main" val="141487353"/>
                    </a:ext>
                  </a:extLst>
                </a:gridCol>
                <a:gridCol w="1040325">
                  <a:extLst>
                    <a:ext uri="{9D8B030D-6E8A-4147-A177-3AD203B41FA5}">
                      <a16:colId xmlns:a16="http://schemas.microsoft.com/office/drawing/2014/main" val="3278246546"/>
                    </a:ext>
                  </a:extLst>
                </a:gridCol>
              </a:tblGrid>
              <a:tr h="469199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j-lt"/>
                        </a:rPr>
                        <a:t>№</a:t>
                      </a:r>
                      <a:r>
                        <a:rPr lang="ru-RU" sz="900" b="1" dirty="0" err="1" smtClean="0">
                          <a:latin typeface="+mj-lt"/>
                        </a:rPr>
                        <a:t>пп</a:t>
                      </a:r>
                      <a:endParaRPr lang="ru-RU" sz="900" b="1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j-lt"/>
                        </a:rPr>
                        <a:t>Наименование МАФ</a:t>
                      </a:r>
                      <a:endParaRPr lang="ru-RU" sz="900" b="1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j-lt"/>
                        </a:rPr>
                        <a:t>Артикул</a:t>
                      </a:r>
                      <a:endParaRPr lang="ru-RU" sz="900" b="1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j-lt"/>
                        </a:rPr>
                        <a:t>Количество (шт.)</a:t>
                      </a:r>
                      <a:endParaRPr lang="ru-RU" sz="900" b="1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j-lt"/>
                        </a:rPr>
                        <a:t>Визуализация</a:t>
                      </a:r>
                      <a:endParaRPr lang="ru-RU" sz="900" b="1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280114"/>
                  </a:ext>
                </a:extLst>
              </a:tr>
              <a:tr h="555441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+mj-lt"/>
                        </a:rPr>
                        <a:t>1</a:t>
                      </a:r>
                      <a:endParaRPr lang="ru-RU" sz="800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Игровой 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Комплекс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</a:rPr>
                        <a:t>10000х7600х4800</a:t>
                      </a:r>
                      <a:r>
                        <a:rPr lang="ru-RU" sz="800" dirty="0" smtClean="0"/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J1008D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CrosBee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ru-RU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955271"/>
                  </a:ext>
                </a:extLst>
              </a:tr>
              <a:tr h="555441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+mj-lt"/>
                        </a:rPr>
                        <a:t>2</a:t>
                      </a:r>
                      <a:endParaRPr lang="ru-RU" sz="800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Качели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</a:rPr>
                        <a:t>2800x1300x2200</a:t>
                      </a:r>
                      <a:r>
                        <a:rPr lang="en-US" sz="800" dirty="0" smtClean="0"/>
                        <a:t> 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K1219G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CrosBee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ru-RU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452086"/>
                  </a:ext>
                </a:extLst>
              </a:tr>
              <a:tr h="555441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+mj-lt"/>
                        </a:rPr>
                        <a:t>3</a:t>
                      </a:r>
                      <a:endParaRPr lang="ru-RU" sz="800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Балансир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</a:rPr>
                        <a:t>3500x1260x900</a:t>
                      </a:r>
                      <a:r>
                        <a:rPr lang="en-US" sz="800" dirty="0" smtClean="0"/>
                        <a:t> </a:t>
                      </a:r>
                      <a:endParaRPr lang="ru-RU" sz="8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K1216B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CrosBee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ru-RU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69099"/>
                  </a:ext>
                </a:extLst>
              </a:tr>
              <a:tr h="555441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+mj-lt"/>
                        </a:rPr>
                        <a:t>4</a:t>
                      </a:r>
                      <a:endParaRPr lang="ru-RU" sz="800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Песочница</a:t>
                      </a:r>
                    </a:p>
                    <a:p>
                      <a:pPr algn="ctr" fontAlgn="ctr"/>
                      <a:r>
                        <a:rPr lang="ru-RU" sz="80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</a:rPr>
                        <a:t>2550х2220х300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J5036 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ctr"/>
                      <a:r>
                        <a:rPr lang="en-US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CrosBee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ru-RU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331927"/>
                  </a:ext>
                </a:extLst>
              </a:tr>
              <a:tr h="599676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+mj-lt"/>
                        </a:rPr>
                        <a:t>5</a:t>
                      </a:r>
                      <a:endParaRPr lang="ru-RU" sz="800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Скамейка чугунная «Голландия» с подлокотниками </a:t>
                      </a:r>
                      <a:endParaRPr lang="ru-RU" sz="800" dirty="0" smtClean="0">
                        <a:latin typeface="+mj-lt"/>
                      </a:endParaRPr>
                    </a:p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1500х630х790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А1011</a:t>
                      </a:r>
                    </a:p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ВГ Групп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ru-RU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645203"/>
                  </a:ext>
                </a:extLst>
              </a:tr>
              <a:tr h="555441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+mj-lt"/>
                        </a:rPr>
                        <a:t>6</a:t>
                      </a:r>
                      <a:endParaRPr lang="ru-RU" sz="800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Урна «Краков» круглая</a:t>
                      </a:r>
                      <a:r>
                        <a:rPr lang="ru-RU" sz="800" b="0" dirty="0" smtClean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800" b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H 830, D 397</a:t>
                      </a:r>
                      <a:r>
                        <a:rPr lang="en-US" sz="800" b="0" dirty="0" smtClean="0">
                          <a:latin typeface="+mj-lt"/>
                        </a:rPr>
                        <a:t> </a:t>
                      </a:r>
                      <a:endParaRPr lang="ru-RU" sz="800" b="0" dirty="0"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А2011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ВГ Групп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ru-RU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502087"/>
                  </a:ext>
                </a:extLst>
              </a:tr>
              <a:tr h="555441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+mj-lt"/>
                        </a:rPr>
                        <a:t>7</a:t>
                      </a:r>
                      <a:endParaRPr lang="ru-RU" sz="800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Тренажер уличный: Разведение ног /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Legs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Spreading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1050х560х1420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MB 7.22E  MB Barbell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ru-RU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167161"/>
                  </a:ext>
                </a:extLst>
              </a:tr>
              <a:tr h="555441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+mj-lt"/>
                        </a:rPr>
                        <a:t>8</a:t>
                      </a:r>
                      <a:endParaRPr lang="ru-RU" sz="800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Тренажер уличный: Жим от груди / </a:t>
                      </a:r>
                      <a:r>
                        <a:rPr lang="ru-RU" sz="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Chest</a:t>
                      </a:r>
                      <a:r>
                        <a:rPr lang="ru-RU" sz="800" b="0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Press</a:t>
                      </a:r>
                      <a:endParaRPr lang="ru-RU" sz="800" b="0" i="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800" b="0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1770х1050х2410</a:t>
                      </a:r>
                      <a:endParaRPr lang="ru-RU" sz="8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+mj-lt"/>
                        </a:rPr>
                        <a:t>MB 7.23E</a:t>
                      </a:r>
                      <a:endParaRPr lang="ru-RU" sz="800" dirty="0" smtClean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MB Barbell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ru-RU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562950"/>
                  </a:ext>
                </a:extLst>
              </a:tr>
            </a:tbl>
          </a:graphicData>
        </a:graphic>
      </p:graphicFrame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0000000-0008-0000-0100-00001B0A000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899" y="1807954"/>
            <a:ext cx="549282" cy="55259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0000000-0008-0000-0100-0000220A000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871" y="2400202"/>
            <a:ext cx="914892" cy="47733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0000000-0008-0000-0100-0000250A000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222" y="2974970"/>
            <a:ext cx="636726" cy="47096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0000000-0008-0000-0100-0000280B000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210" y="5341126"/>
            <a:ext cx="673803" cy="6738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0000000-0008-0000-0100-0000B20B00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5776" y="4665083"/>
            <a:ext cx="743923" cy="5857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80" y="1270574"/>
            <a:ext cx="924207" cy="528344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10049667">
            <a:off x="7075336" y="5811704"/>
            <a:ext cx="553911" cy="339347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7146599" y="5742590"/>
            <a:ext cx="367146" cy="365840"/>
          </a:xfrm>
          <a:prstGeom prst="ellipse">
            <a:avLst/>
          </a:prstGeom>
          <a:solidFill>
            <a:schemeClr val="bg1">
              <a:lumMod val="85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2162687">
            <a:off x="8209937" y="1684629"/>
            <a:ext cx="223171" cy="219458"/>
          </a:xfrm>
          <a:prstGeom prst="rect">
            <a:avLst/>
          </a:prstGeom>
        </p:spPr>
      </p:pic>
      <p:sp>
        <p:nvSpPr>
          <p:cNvPr id="66" name="Овал 65"/>
          <p:cNvSpPr/>
          <p:nvPr/>
        </p:nvSpPr>
        <p:spPr>
          <a:xfrm>
            <a:off x="6686746" y="5829891"/>
            <a:ext cx="367146" cy="365840"/>
          </a:xfrm>
          <a:prstGeom prst="ellipse">
            <a:avLst/>
          </a:prstGeom>
          <a:solidFill>
            <a:schemeClr val="bg1">
              <a:lumMod val="85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6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8" name="Picture 3940">
            <a:extLst>
              <a:ext uri="{FF2B5EF4-FFF2-40B4-BE49-F238E27FC236}">
                <a16:creationId xmlns:a16="http://schemas.microsoft.com/office/drawing/2014/main" id="{C7E6E633-9ED1-409A-BE63-42EBC87CEA9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5069" y="3565488"/>
            <a:ext cx="515512" cy="42810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17960568">
            <a:off x="4243393" y="2316196"/>
            <a:ext cx="536412" cy="339347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7419749">
            <a:off x="8515736" y="4708351"/>
            <a:ext cx="553911" cy="339347"/>
          </a:xfrm>
          <a:prstGeom prst="rect">
            <a:avLst/>
          </a:prstGeom>
        </p:spPr>
      </p:pic>
      <p:sp>
        <p:nvSpPr>
          <p:cNvPr id="61" name="Овал 60"/>
          <p:cNvSpPr/>
          <p:nvPr/>
        </p:nvSpPr>
        <p:spPr>
          <a:xfrm>
            <a:off x="8586582" y="4679239"/>
            <a:ext cx="367146" cy="365840"/>
          </a:xfrm>
          <a:prstGeom prst="ellipse">
            <a:avLst/>
          </a:prstGeom>
          <a:solidFill>
            <a:schemeClr val="bg1">
              <a:lumMod val="85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4361197" y="2288514"/>
            <a:ext cx="367146" cy="365840"/>
          </a:xfrm>
          <a:prstGeom prst="ellipse">
            <a:avLst/>
          </a:prstGeom>
          <a:solidFill>
            <a:schemeClr val="bg1">
              <a:lumMod val="85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17826219">
            <a:off x="4242077" y="2732079"/>
            <a:ext cx="223171" cy="219458"/>
          </a:xfrm>
          <a:prstGeom prst="rect">
            <a:avLst/>
          </a:prstGeom>
        </p:spPr>
      </p:pic>
      <p:sp>
        <p:nvSpPr>
          <p:cNvPr id="67" name="Овал 66"/>
          <p:cNvSpPr/>
          <p:nvPr/>
        </p:nvSpPr>
        <p:spPr>
          <a:xfrm>
            <a:off x="4164611" y="2687892"/>
            <a:ext cx="367146" cy="365840"/>
          </a:xfrm>
          <a:prstGeom prst="ellipse">
            <a:avLst/>
          </a:prstGeom>
          <a:solidFill>
            <a:schemeClr val="bg1">
              <a:lumMod val="85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6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6790298" y="5970371"/>
            <a:ext cx="207488" cy="219458"/>
          </a:xfrm>
          <a:prstGeom prst="rect">
            <a:avLst/>
          </a:prstGeom>
        </p:spPr>
      </p:pic>
      <p:sp>
        <p:nvSpPr>
          <p:cNvPr id="69" name="Овал 68"/>
          <p:cNvSpPr/>
          <p:nvPr/>
        </p:nvSpPr>
        <p:spPr>
          <a:xfrm>
            <a:off x="8786469" y="4321474"/>
            <a:ext cx="367146" cy="365840"/>
          </a:xfrm>
          <a:prstGeom prst="ellipse">
            <a:avLst/>
          </a:prstGeom>
          <a:solidFill>
            <a:schemeClr val="bg1">
              <a:lumMod val="85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6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0" name="Picture 3942">
            <a:extLst>
              <a:ext uri="{FF2B5EF4-FFF2-40B4-BE49-F238E27FC236}">
                <a16:creationId xmlns:a16="http://schemas.microsoft.com/office/drawing/2014/main" id="{00000000-0008-0000-0400-00006B25000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853084" y="4104195"/>
            <a:ext cx="503097" cy="50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3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1999" cy="8636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82472"/>
            <a:ext cx="12191999" cy="107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992994" y="6479601"/>
            <a:ext cx="101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76520" y="247158"/>
            <a:ext cx="18389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imes New Roman" panose="02020603050405020304" pitchFamily="18" charset="0"/>
              </a:rPr>
              <a:t>Визуализация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135" y="678045"/>
            <a:ext cx="6552133" cy="36886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70" y="3175736"/>
            <a:ext cx="6524758" cy="36731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5609" y="464274"/>
            <a:ext cx="6108874" cy="363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16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8636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Лист согласования с жителями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82472"/>
            <a:ext cx="12191999" cy="107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419552"/>
              </p:ext>
            </p:extLst>
          </p:nvPr>
        </p:nvGraphicFramePr>
        <p:xfrm>
          <a:off x="328732" y="725327"/>
          <a:ext cx="11534532" cy="5709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462621754"/>
                    </a:ext>
                  </a:extLst>
                </a:gridCol>
                <a:gridCol w="5284177">
                  <a:extLst>
                    <a:ext uri="{9D8B030D-6E8A-4147-A177-3AD203B41FA5}">
                      <a16:colId xmlns:a16="http://schemas.microsoft.com/office/drawing/2014/main" val="2687114630"/>
                    </a:ext>
                  </a:extLst>
                </a:gridCol>
                <a:gridCol w="3859823">
                  <a:extLst>
                    <a:ext uri="{9D8B030D-6E8A-4147-A177-3AD203B41FA5}">
                      <a16:colId xmlns:a16="http://schemas.microsoft.com/office/drawing/2014/main" val="4141804039"/>
                    </a:ext>
                  </a:extLst>
                </a:gridCol>
                <a:gridCol w="1679332">
                  <a:extLst>
                    <a:ext uri="{9D8B030D-6E8A-4147-A177-3AD203B41FA5}">
                      <a16:colId xmlns:a16="http://schemas.microsoft.com/office/drawing/2014/main" val="8626126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</a:rPr>
                        <a:t>№</a:t>
                      </a:r>
                      <a:r>
                        <a:rPr lang="ru-RU" sz="1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</a:rPr>
                        <a:t>пп</a:t>
                      </a:r>
                      <a:endParaRPr lang="ru-RU" sz="1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</a:rPr>
                        <a:t>ФИО (полностью)</a:t>
                      </a:r>
                      <a:endParaRPr lang="ru-RU" sz="1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</a:rPr>
                        <a:t>Адрес проживания</a:t>
                      </a:r>
                      <a:endParaRPr lang="ru-RU" sz="1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</a:rPr>
                        <a:t>Согласовано (подпись)</a:t>
                      </a:r>
                      <a:endParaRPr lang="ru-RU" sz="1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739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906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51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255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17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212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457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193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613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60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267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57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21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925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15146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950112" y="6488668"/>
            <a:ext cx="101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4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10680</TotalTime>
  <Words>325</Words>
  <Application>Microsoft Office PowerPoint</Application>
  <PresentationFormat>Широкоэкранный</PresentationFormat>
  <Paragraphs>139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418</cp:revision>
  <cp:lastPrinted>2022-11-24T10:18:32Z</cp:lastPrinted>
  <dcterms:created xsi:type="dcterms:W3CDTF">2021-11-29T07:20:01Z</dcterms:created>
  <dcterms:modified xsi:type="dcterms:W3CDTF">2023-11-13T09:10:56Z</dcterms:modified>
</cp:coreProperties>
</file>